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37" r:id="rId3"/>
    <p:sldId id="258" r:id="rId4"/>
    <p:sldId id="260" r:id="rId5"/>
    <p:sldId id="262" r:id="rId6"/>
    <p:sldId id="353" r:id="rId7"/>
    <p:sldId id="301" r:id="rId8"/>
    <p:sldId id="304" r:id="rId9"/>
    <p:sldId id="313" r:id="rId10"/>
    <p:sldId id="312" r:id="rId11"/>
    <p:sldId id="354" r:id="rId12"/>
    <p:sldId id="264" r:id="rId13"/>
    <p:sldId id="259" r:id="rId14"/>
    <p:sldId id="265" r:id="rId15"/>
    <p:sldId id="267" r:id="rId16"/>
    <p:sldId id="266" r:id="rId17"/>
    <p:sldId id="268" r:id="rId18"/>
    <p:sldId id="283" r:id="rId19"/>
    <p:sldId id="351" r:id="rId20"/>
    <p:sldId id="302" r:id="rId21"/>
    <p:sldId id="303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5" r:id="rId30"/>
    <p:sldId id="276" r:id="rId31"/>
    <p:sldId id="309" r:id="rId32"/>
    <p:sldId id="277" r:id="rId33"/>
    <p:sldId id="280" r:id="rId34"/>
    <p:sldId id="278" r:id="rId35"/>
    <p:sldId id="343" r:id="rId36"/>
    <p:sldId id="349" r:id="rId37"/>
    <p:sldId id="350" r:id="rId38"/>
    <p:sldId id="281" r:id="rId39"/>
    <p:sldId id="282" r:id="rId40"/>
    <p:sldId id="284" r:id="rId41"/>
    <p:sldId id="285" r:id="rId42"/>
    <p:sldId id="286" r:id="rId43"/>
    <p:sldId id="287" r:id="rId44"/>
    <p:sldId id="288" r:id="rId45"/>
    <p:sldId id="294" r:id="rId46"/>
    <p:sldId id="306" r:id="rId47"/>
    <p:sldId id="289" r:id="rId48"/>
    <p:sldId id="290" r:id="rId49"/>
    <p:sldId id="291" r:id="rId50"/>
    <p:sldId id="292" r:id="rId51"/>
    <p:sldId id="352" r:id="rId52"/>
    <p:sldId id="295" r:id="rId53"/>
    <p:sldId id="296" r:id="rId54"/>
    <p:sldId id="297" r:id="rId55"/>
    <p:sldId id="310" r:id="rId56"/>
    <p:sldId id="311" r:id="rId57"/>
    <p:sldId id="299" r:id="rId58"/>
    <p:sldId id="300" r:id="rId59"/>
    <p:sldId id="308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0"/>
    <p:restoredTop sz="93196"/>
  </p:normalViewPr>
  <p:slideViewPr>
    <p:cSldViewPr snapToGrid="0" snapToObjects="1">
      <p:cViewPr varScale="1">
        <p:scale>
          <a:sx n="124" d="100"/>
          <a:sy n="124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64FC-F8DD-AA4C-91B5-9C05103C26BB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E07-7DB2-5548-92A4-1F431DB71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Time &amp; Material —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подход, при котором заказчик оплачивает не фиксированную стоимость услуг, а часы работы занятых на проекте специалистов.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7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</a:t>
            </a:r>
            <a:br>
              <a:rPr lang="ru-RU" dirty="0"/>
            </a:br>
            <a:r>
              <a:rPr lang="ru-RU" dirty="0"/>
              <a:t>Простая система 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endParaRPr lang="ru-RU" dirty="0"/>
          </a:p>
          <a:p>
            <a:r>
              <a:rPr lang="ru-RU" dirty="0"/>
              <a:t>Сложная система 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endParaRPr lang="en" dirty="0"/>
          </a:p>
          <a:p>
            <a:r>
              <a:rPr lang="ru-RU" dirty="0"/>
              <a:t>Запутанная система 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endParaRPr lang="en" dirty="0"/>
          </a:p>
          <a:p>
            <a:r>
              <a:rPr lang="ru-RU" dirty="0"/>
              <a:t>Хаотическая система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endParaRPr lang="ru-RU" dirty="0"/>
          </a:p>
          <a:p>
            <a:r>
              <a:rPr lang="ru-RU" dirty="0"/>
              <a:t>Неопределенная, или беспорядочная,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727724" y="434571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FBD1-F420-DD72-001E-B4F8B83F53F9}"/>
              </a:ext>
            </a:extLst>
          </p:cNvPr>
          <p:cNvSpPr txBox="1"/>
          <p:nvPr/>
        </p:nvSpPr>
        <p:spPr>
          <a:xfrm>
            <a:off x="6991815" y="1728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3698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/>
            <a:r>
              <a:rPr lang="ru-RU" strike="sngStrike" dirty="0"/>
              <a:t>Диаграммы Ганта</a:t>
            </a:r>
          </a:p>
          <a:p>
            <a:pPr lvl="1"/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/>
            <a:r>
              <a:rPr lang="ru-RU" strike="sngStrike" dirty="0"/>
              <a:t>детальные календарные планы</a:t>
            </a:r>
          </a:p>
          <a:p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/>
            <a:r>
              <a:rPr lang="ru-RU" dirty="0"/>
              <a:t>Много неопределённости</a:t>
            </a:r>
          </a:p>
          <a:p>
            <a:pPr lvl="1"/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1" b="14271"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1360064" cy="1077308"/>
          </a:xfrm>
        </p:spPr>
        <p:txBody>
          <a:bodyPr>
            <a:noAutofit/>
          </a:bodyPr>
          <a:lstStyle/>
          <a:p>
            <a:r>
              <a:rPr lang="en" dirty="0"/>
              <a:t>Agile-</a:t>
            </a:r>
            <a:r>
              <a:rPr lang="ru-RU" dirty="0"/>
              <a:t>манифест 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1442435"/>
            <a:ext cx="10846368" cy="50504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Agile Manifesto.</a:t>
            </a:r>
            <a:br>
              <a:rPr lang="ru-RU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5">
                    <a:lumMod val="50000"/>
                  </a:schemeClr>
                </a:solidFill>
              </a:rPr>
              <a:t>XP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и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другие тяжеловесы мира разработки софта.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Люди и взаимодействие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процессов и инструментов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Работающий продукт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исчерпывающей документации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Сотрудничество с заказчиком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согласования условий контракта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Готовность к изменениям</a:t>
            </a:r>
            <a:r>
              <a:rPr lang="ru-RU" dirty="0"/>
              <a:t> 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следования первоначальному плану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То есть, не отрицая важности того, что справа, мы всё-таки больше ценим то, что слева.</a:t>
            </a:r>
          </a:p>
        </p:txBody>
      </p:sp>
    </p:spTree>
    <p:extLst>
      <p:ext uri="{BB962C8B-B14F-4D97-AF65-F5344CB8AC3E}">
        <p14:creationId xmlns:p14="http://schemas.microsoft.com/office/powerpoint/2010/main" val="352218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5"/>
            <a:ext cx="11206716" cy="578601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pPr>
              <a:lnSpc>
                <a:spcPct val="100000"/>
              </a:lnSpc>
            </a:pPr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pPr>
              <a:lnSpc>
                <a:spcPct val="100000"/>
              </a:lnSpc>
            </a:pPr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pPr>
              <a:lnSpc>
                <a:spcPct val="100000"/>
              </a:lnSpc>
            </a:pPr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pPr>
              <a:lnSpc>
                <a:spcPct val="100000"/>
              </a:lnSpc>
            </a:pPr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pPr>
              <a:lnSpc>
                <a:spcPct val="100000"/>
              </a:lnSpc>
            </a:pPr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560183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805"/>
            <a:ext cx="9811215" cy="869795"/>
          </a:xfrm>
        </p:spPr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r>
              <a:rPr lang="ru-RU" dirty="0"/>
              <a:t>Заказчики</a:t>
            </a:r>
          </a:p>
          <a:p>
            <a:r>
              <a:rPr lang="ru-RU" dirty="0"/>
              <a:t>Потенциальные пользователи</a:t>
            </a:r>
            <a:endParaRPr lang="en-US" dirty="0"/>
          </a:p>
          <a:p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</a:t>
            </a:r>
            <a:br>
              <a:rPr lang="en-US" dirty="0"/>
            </a:br>
            <a:r>
              <a:rPr lang="ru-RU" dirty="0"/>
              <a:t>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46" y="1246877"/>
            <a:ext cx="10846483" cy="525675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самоорганизующаяся</a:t>
            </a:r>
            <a:r>
              <a:rPr lang="ru-RU" sz="3600" dirty="0"/>
              <a:t> и </a:t>
            </a:r>
            <a:r>
              <a:rPr lang="ru-RU" sz="3600" b="1" dirty="0"/>
              <a:t>самоуправляемая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сами решают, кто, что, когда и как делает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 команды </a:t>
            </a:r>
            <a:r>
              <a:rPr lang="ru-RU" sz="3600" b="1" dirty="0"/>
              <a:t>оценивается как работа единой группы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настоящая </a:t>
            </a:r>
            <a:r>
              <a:rPr lang="ru-RU" sz="3600" b="1" dirty="0"/>
              <a:t>команда</a:t>
            </a:r>
            <a:r>
              <a:rPr lang="ru-RU" sz="3600" dirty="0"/>
              <a:t>! — «один за всех и все за одного»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внутри </a:t>
            </a:r>
            <a:r>
              <a:rPr lang="en" sz="3600" dirty="0"/>
              <a:t>Scrum Team </a:t>
            </a:r>
            <a:r>
              <a:rPr lang="ru-RU" sz="3600" b="1" dirty="0"/>
              <a:t>нет подкоманд и иерархий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размер</a:t>
            </a:r>
            <a:r>
              <a:rPr lang="ru-RU" sz="3600" dirty="0"/>
              <a:t>: 5–7 ± 2 человека, чем меньше — тем лучше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кроссфункциональная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sz="3300" dirty="0"/>
              <a:t>devops </a:t>
            </a:r>
            <a:r>
              <a:rPr lang="ru-RU" sz="3300" dirty="0"/>
              <a:t>и т.п.</a:t>
            </a:r>
            <a:r>
              <a:rPr lang="en-US" sz="3300" dirty="0"/>
              <a:t>;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3300" dirty="0"/>
              <a:t>T-Shape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нет</a:t>
            </a:r>
            <a:r>
              <a:rPr lang="ru-RU" sz="3600" dirty="0"/>
              <a:t> заранее определённых </a:t>
            </a:r>
            <a:r>
              <a:rPr lang="ru-RU" sz="3600" b="1" dirty="0"/>
              <a:t>ролей</a:t>
            </a:r>
            <a:r>
              <a:rPr lang="ru-RU" sz="3600" dirty="0"/>
              <a:t> и </a:t>
            </a:r>
            <a:r>
              <a:rPr lang="ru-RU" sz="3600" b="1" dirty="0"/>
              <a:t>специализаций</a:t>
            </a:r>
            <a:r>
              <a:rPr lang="ru-RU" sz="3600" dirty="0"/>
              <a:t> в команде</a:t>
            </a:r>
            <a:endParaRPr lang="en-US" sz="3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команда </a:t>
            </a:r>
            <a:r>
              <a:rPr lang="ru-RU" sz="3600" b="1" dirty="0"/>
              <a:t>сидит в одном месте</a:t>
            </a:r>
            <a:r>
              <a:rPr lang="ru-RU" sz="3600" dirty="0"/>
              <a:t> или</a:t>
            </a:r>
            <a:br>
              <a:rPr lang="en-US" sz="3600" dirty="0"/>
            </a:br>
            <a:r>
              <a:rPr lang="ru-RU" sz="3600" b="1" dirty="0"/>
              <a:t>находится в </a:t>
            </a:r>
            <a:r>
              <a:rPr lang="ru-RU" sz="3600" dirty="0"/>
              <a:t>постоянном</a:t>
            </a:r>
            <a:r>
              <a:rPr lang="ru-RU" sz="3600" b="1" dirty="0"/>
              <a:t> тесном контакте </a:t>
            </a:r>
            <a:r>
              <a:rPr lang="ru-RU" sz="3600" dirty="0"/>
              <a:t>онлайн (</a:t>
            </a:r>
            <a:r>
              <a:rPr lang="en" sz="3600" dirty="0"/>
              <a:t>colocation)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работает </a:t>
            </a:r>
            <a:r>
              <a:rPr lang="ru-RU" sz="3600" b="1" dirty="0"/>
              <a:t>вместе, помогая друг другу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члены команды </a:t>
            </a:r>
            <a:r>
              <a:rPr lang="ru-RU" sz="3600" b="1" dirty="0"/>
              <a:t>признают наличие проблем</a:t>
            </a:r>
            <a:r>
              <a:rPr lang="ru-RU" sz="3600" dirty="0"/>
              <a:t> и </a:t>
            </a:r>
            <a:r>
              <a:rPr lang="ru-RU" sz="3600" b="1" dirty="0"/>
              <a:t>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Commitment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берёт на себя обязательства по </a:t>
            </a:r>
            <a:r>
              <a:rPr lang="ru-RU" sz="2000" b="1" dirty="0"/>
              <a:t>выполнению объёма работ</a:t>
            </a:r>
            <a:r>
              <a:rPr lang="ru-RU" sz="2000" dirty="0"/>
              <a:t> на спринт перед Владельцем продукта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принимает обязательство </a:t>
            </a:r>
            <a:r>
              <a:rPr lang="ru-RU" sz="2000" b="1" dirty="0"/>
              <a:t>достичь цели спринта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" sz="2000" dirty="0"/>
              <a:t>Scrum Team </a:t>
            </a:r>
            <a:r>
              <a:rPr lang="ru-RU" sz="2000" b="1" dirty="0"/>
              <a:t>выполняет все продуктовые активности</a:t>
            </a:r>
            <a:r>
              <a:rPr lang="ru-RU" sz="2000" dirty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сотрудничество с заинтересованными лицами,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исследования, разработку, эксперименты</a:t>
            </a:r>
            <a:r>
              <a:rPr lang="en-US" sz="2000" dirty="0"/>
              <a:t>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обслуживание, эксплуатацию,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 всё остальное, что может потребоваться.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ru-RU" sz="2000" dirty="0"/>
              <a:t>Они уполномочены </a:t>
            </a:r>
            <a:r>
              <a:rPr lang="ru-RU" sz="2000" b="1" dirty="0"/>
              <a:t>управлять своей собственной работой</a:t>
            </a:r>
            <a:r>
              <a:rPr lang="ru-RU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Вся команда</a:t>
            </a:r>
            <a:r>
              <a:rPr lang="en" sz="2000" dirty="0"/>
              <a:t> </a:t>
            </a:r>
            <a:r>
              <a:rPr lang="ru-RU" sz="2000" b="1" dirty="0"/>
              <a:t>несет ответственность за создание</a:t>
            </a:r>
            <a:r>
              <a:rPr lang="ru-RU" sz="2000" dirty="0"/>
              <a:t> ценного, полезного </a:t>
            </a:r>
            <a:r>
              <a:rPr lang="ru-RU" sz="2000" b="1" dirty="0"/>
              <a:t>инкремента продукта</a:t>
            </a:r>
            <a:r>
              <a:rPr lang="en" sz="2000" dirty="0"/>
              <a:t> </a:t>
            </a:r>
            <a:r>
              <a:rPr lang="ru-RU" sz="2000" dirty="0"/>
              <a:t>в каждом спринте</a:t>
            </a:r>
            <a:r>
              <a:rPr lang="en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pPr>
              <a:spcBef>
                <a:spcPts val="1000"/>
              </a:spcBef>
            </a:pPr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en-US" dirty="0"/>
              <a:t>Bus factor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i="1" dirty="0"/>
              <a:t>Bus factor</a:t>
            </a:r>
            <a:r>
              <a:rPr lang="en" sz="2000" dirty="0"/>
              <a:t> </a:t>
            </a:r>
            <a:r>
              <a:rPr lang="ru-RU" sz="2000" dirty="0"/>
              <a:t>проекта </a:t>
            </a:r>
            <a:r>
              <a:rPr lang="en-US" sz="2000" dirty="0"/>
              <a:t>(</a:t>
            </a:r>
            <a:r>
              <a:rPr lang="ru-RU" sz="2000" dirty="0"/>
              <a:t>команды</a:t>
            </a:r>
            <a:r>
              <a:rPr lang="en-US" sz="2000" dirty="0"/>
              <a:t>) </a:t>
            </a:r>
            <a:r>
              <a:rPr lang="ru-RU" sz="2000" dirty="0"/>
              <a:t>— это мера сосредоточения информации среди отдельных членов проекта;</a:t>
            </a:r>
          </a:p>
          <a:p>
            <a:r>
              <a:rPr lang="ru-RU" sz="2000" dirty="0"/>
              <a:t>фактор означает </a:t>
            </a:r>
            <a:r>
              <a:rPr lang="ru-RU" sz="2000" b="1" dirty="0"/>
              <a:t>количество участников проекта</a:t>
            </a:r>
            <a:r>
              <a:rPr lang="ru-RU" sz="2000" dirty="0"/>
              <a:t>, </a:t>
            </a:r>
            <a:r>
              <a:rPr lang="ru-RU" sz="2000" b="1" dirty="0"/>
              <a:t>после потери которых </a:t>
            </a:r>
            <a:r>
              <a:rPr lang="ru-RU" sz="2000" dirty="0"/>
              <a:t>(«попадания» которых под автобус</a:t>
            </a:r>
            <a:r>
              <a:rPr lang="en-US" sz="2000" dirty="0"/>
              <a:t>)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увольнения,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заболевания,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рождения у них ребёнка,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наступления несчастного случая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других форс-мажорных обстоятельств</a:t>
            </a:r>
            <a:endParaRPr lang="en-US" sz="2000" dirty="0"/>
          </a:p>
          <a:p>
            <a:r>
              <a:rPr lang="ru-RU" sz="2000" b="1" dirty="0"/>
              <a:t>проект не сможет быть завершён </a:t>
            </a:r>
            <a:r>
              <a:rPr lang="ru-RU" sz="20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5991757" y="4630704"/>
            <a:ext cx="567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Bus-factor </a:t>
            </a:r>
            <a:r>
              <a:rPr lang="ru-RU" sz="2000" dirty="0"/>
              <a:t>= </a:t>
            </a:r>
            <a:r>
              <a:rPr lang="en-US" sz="2000" dirty="0"/>
              <a:t>1 — </a:t>
            </a:r>
            <a:r>
              <a:rPr lang="ru-RU" sz="2000" dirty="0"/>
              <a:t>очень плохо!</a:t>
            </a:r>
          </a:p>
          <a:p>
            <a:r>
              <a:rPr lang="ru-RU" sz="2000" dirty="0"/>
              <a:t>Большие риски!</a:t>
            </a:r>
            <a:br>
              <a:rPr lang="ru-RU" sz="2000" dirty="0"/>
            </a:br>
            <a:r>
              <a:rPr lang="ru-RU" sz="2000" dirty="0"/>
              <a:t>Надо: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распределять знания внутри команды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коллективное владение кодом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noProof="1"/>
              <a:t>T</a:t>
            </a:r>
            <a:r>
              <a:rPr lang="en-US" sz="2000" noProof="1"/>
              <a:t>-shape-и</a:t>
            </a:r>
            <a:r>
              <a:rPr lang="ru-RU" sz="2000" noProof="1"/>
              <a:t>ться</a:t>
            </a:r>
          </a:p>
        </p:txBody>
      </p:sp>
    </p:spTree>
    <p:extLst>
      <p:ext uri="{BB962C8B-B14F-4D97-AF65-F5344CB8AC3E}">
        <p14:creationId xmlns:p14="http://schemas.microsoft.com/office/powerpoint/2010/main" val="24698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мощных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Преподаватель в Самарском Университете,</a:t>
            </a:r>
            <a:br>
              <a:rPr lang="en-US" dirty="0"/>
            </a:br>
            <a:r>
              <a:rPr lang="ru-RU" dirty="0"/>
              <a:t>разработал </a:t>
            </a:r>
            <a:r>
              <a:rPr lang="en-US" dirty="0"/>
              <a:t>«</a:t>
            </a:r>
            <a:r>
              <a:rPr lang="ru-RU" dirty="0"/>
              <a:t>с нуля</a:t>
            </a:r>
            <a:r>
              <a:rPr lang="en-US" dirty="0"/>
              <a:t>»</a:t>
            </a:r>
            <a:r>
              <a:rPr lang="ru-RU" dirty="0"/>
              <a:t> 4 собственных курса, связанных с I</a:t>
            </a:r>
            <a:r>
              <a:rPr lang="en-US" dirty="0"/>
              <a:t>T.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Такмана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76318"/>
            <a:ext cx="6965752" cy="52591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 / 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28DF4-55AA-C9BA-1B7A-238DA8D3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9" t="20711" r="8541" b="18422"/>
          <a:stretch/>
        </p:blipFill>
        <p:spPr>
          <a:xfrm>
            <a:off x="2511584" y="4707078"/>
            <a:ext cx="3881869" cy="21509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1" y="234869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583" y="1027918"/>
            <a:ext cx="5609509" cy="530360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«</a:t>
            </a:r>
            <a:r>
              <a:rPr lang="ru-RU" dirty="0"/>
              <a:t>Шел по долине странник и увидел он человека, который, обливаясь потом, тащил в гору тяжелый камень.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— </a:t>
            </a:r>
            <a:r>
              <a:rPr lang="ru-RU" dirty="0"/>
              <a:t>«Что ты делаешь?» — спросил странник.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«Хозяин приказал носить наверх камни, вот я и ношу», — сердито ответил человек.</a:t>
            </a:r>
            <a:br>
              <a:rPr lang="en-US" dirty="0"/>
            </a:br>
            <a:r>
              <a:rPr lang="ru-RU" dirty="0"/>
              <a:t>Пошел странник выше в гору и увидел другого человека, тоже с камнем. </a:t>
            </a:r>
            <a:r>
              <a:rPr lang="en-US" dirty="0"/>
              <a:t>— </a:t>
            </a:r>
            <a:r>
              <a:rPr lang="ru-RU" dirty="0"/>
              <a:t>«А ты что делаешь?» — поинтересовался он.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dirty="0"/>
            </a:br>
            <a:r>
              <a:rPr lang="ru-RU" dirty="0"/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«Что ты делаешь?»</a:t>
            </a:r>
            <a:br>
              <a:rPr lang="en-US" dirty="0"/>
            </a:br>
            <a:r>
              <a:rPr lang="ru-RU" dirty="0"/>
              <a:t>— «Я строю храм», — спокойно ответил тот.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340022" y="1166843"/>
            <a:ext cx="6053431" cy="45550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b="1" dirty="0"/>
              <a:t>soft skills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работать в команде</a:t>
            </a:r>
            <a:endParaRPr lang="en-US" sz="2400" b="1" dirty="0"/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общаться с заказчиком</a:t>
            </a:r>
            <a:r>
              <a:rPr lang="ru-RU" sz="2400" dirty="0"/>
              <a:t>, помогать в </a:t>
            </a:r>
            <a:r>
              <a:rPr lang="ru-RU" sz="2400" b="1" dirty="0"/>
              <a:t>продуктовых исследованиях</a:t>
            </a:r>
            <a:r>
              <a:rPr lang="ru-RU" sz="2400" dirty="0"/>
              <a:t>, </a:t>
            </a:r>
            <a:r>
              <a:rPr lang="ru-RU" sz="2400" b="1" dirty="0"/>
              <a:t>общаться с пользователями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Быть </a:t>
            </a:r>
            <a:r>
              <a:rPr lang="ru-RU" sz="2400" b="1" dirty="0"/>
              <a:t>вовлечённым</a:t>
            </a:r>
            <a:r>
              <a:rPr lang="ru-RU" sz="2400" dirty="0"/>
              <a:t> в </a:t>
            </a:r>
            <a:r>
              <a:rPr lang="ru-RU" sz="2400" b="1" dirty="0"/>
              <a:t>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</a:t>
            </a:r>
            <a:r>
              <a:rPr lang="ru-RU" dirty="0"/>
              <a:t>— это единая точка принятия </a:t>
            </a:r>
            <a:r>
              <a:rPr lang="ru-RU" b="1" dirty="0"/>
              <a:t>окончательных решений</a:t>
            </a:r>
            <a:r>
              <a:rPr lang="ru-RU" dirty="0"/>
              <a:t> по продукту, именно поэтому это всегда один человек, а не группа или комитет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b="1" dirty="0"/>
              <a:t>может быть своя команда</a:t>
            </a:r>
            <a:r>
              <a:rPr lang="ru-RU" dirty="0"/>
              <a:t> (аналитиков, продуктологов и т.п.) — команда </a:t>
            </a:r>
            <a:r>
              <a:rPr lang="en-US" dirty="0"/>
              <a:t>PO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Управляет ожиданиями</a:t>
            </a:r>
            <a:r>
              <a:rPr lang="ru-RU" dirty="0"/>
              <a:t> заказчиков и всех заинтересованных лиц.</a:t>
            </a:r>
            <a:br>
              <a:rPr lang="ru-RU" dirty="0"/>
            </a:br>
            <a:r>
              <a:rPr lang="ru-RU" dirty="0"/>
              <a:t>Владелец продукта должен чётко понимать, </a:t>
            </a:r>
            <a:r>
              <a:rPr lang="ru-RU" b="1" dirty="0"/>
              <a:t>какие фичи</a:t>
            </a:r>
            <a:r>
              <a:rPr lang="ru-RU" dirty="0"/>
              <a:t> должны быть сделаны и каковы их </a:t>
            </a:r>
            <a:r>
              <a:rPr lang="ru-RU" b="1" dirty="0"/>
              <a:t>приоритеты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Ставит </a:t>
            </a:r>
            <a:r>
              <a:rPr lang="ru-RU" b="1" dirty="0"/>
              <a:t>задачи всей команде</a:t>
            </a:r>
            <a:r>
              <a:rPr lang="ru-RU" dirty="0"/>
              <a:t>, но он не вправе ставить задачи конкретному члену команды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Несет ответственность за </a:t>
            </a:r>
            <a:r>
              <a:rPr lang="ru-RU" b="1" dirty="0"/>
              <a:t>максимизацию ценности продукта </a:t>
            </a:r>
            <a:r>
              <a:rPr lang="ru-RU" dirty="0"/>
              <a:t>(</a:t>
            </a:r>
            <a:r>
              <a:rPr lang="en-US" dirty="0"/>
              <a:t>Business Value</a:t>
            </a:r>
            <a:r>
              <a:rPr lang="ru-RU" dirty="0"/>
              <a:t>), получаемого в результате работы команды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0"/>
            <a:ext cx="10515600" cy="488330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ru-RU" dirty="0"/>
              <a:t>Владелец продукта: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за формирование </a:t>
            </a:r>
            <a:r>
              <a:rPr lang="ru-RU" b="1" dirty="0"/>
              <a:t>концепции продукта</a:t>
            </a:r>
            <a:r>
              <a:rPr lang="ru-RU" dirty="0"/>
              <a:t> (</a:t>
            </a:r>
            <a:r>
              <a:rPr lang="en" dirty="0"/>
              <a:t>Product Vision)</a:t>
            </a:r>
            <a:endParaRPr lang="ru-RU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Работает </a:t>
            </a:r>
            <a:r>
              <a:rPr lang="ru-RU" b="1" dirty="0"/>
              <a:t>с заинтересованными лицами</a:t>
            </a:r>
            <a:r>
              <a:rPr lang="ru-RU" dirty="0"/>
              <a:t>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Принимает готовое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Рассчитывает </a:t>
            </a:r>
            <a:r>
              <a:rPr lang="en" b="1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Ведёт </a:t>
            </a:r>
            <a:r>
              <a:rPr lang="ru-RU" b="1" dirty="0"/>
              <a:t>беклог продукта</a:t>
            </a:r>
            <a:r>
              <a:rPr lang="ru-RU" dirty="0"/>
              <a:t>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b="1" dirty="0"/>
              <a:t>Выставляет приоритеты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Инициатор </a:t>
            </a:r>
            <a:r>
              <a:rPr lang="ru-RU" b="1" dirty="0"/>
              <a:t>изменений</a:t>
            </a:r>
            <a:br>
              <a:rPr lang="ru-RU" dirty="0"/>
            </a:br>
            <a:r>
              <a:rPr lang="ru-RU" dirty="0"/>
              <a:t>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Постоянно </a:t>
            </a:r>
            <a:r>
              <a:rPr lang="ru-RU" b="1" dirty="0"/>
              <a:t>делится информацией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Обеспечивает </a:t>
            </a:r>
            <a:r>
              <a:rPr lang="ru-RU" b="1" dirty="0"/>
              <a:t>ресурсами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ED29BB-7841-6223-2731-394EBEBA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3977758"/>
            <a:ext cx="5384800" cy="28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137920"/>
            <a:ext cx="10832805" cy="535495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 (но не обязательно)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он может быть разработчиком, тестировщиком, аналитиком и т.д.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например, если команде нужен новый сервер, то именно скрам-мастер </a:t>
            </a:r>
            <a:r>
              <a:rPr lang="ru-RU" sz="2600" b="1" dirty="0"/>
              <a:t>вступит в бой с бюрократией</a:t>
            </a:r>
            <a:r>
              <a:rPr lang="ru-RU" sz="2600" dirty="0"/>
              <a:t> компании, </a:t>
            </a:r>
            <a:r>
              <a:rPr lang="ru-RU" sz="2600" dirty="0">
                <a:solidFill>
                  <a:srgbClr val="C00000"/>
                </a:solidFill>
              </a:rPr>
              <a:t>пример из Альфа-Банка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постепенно</a:t>
            </a:r>
            <a:r>
              <a:rPr lang="ru-RU" dirty="0"/>
              <a:t> </a:t>
            </a:r>
            <a:r>
              <a:rPr lang="ru-RU" b="1" dirty="0"/>
              <a:t>роль</a:t>
            </a:r>
            <a:r>
              <a:rPr lang="ru-RU" dirty="0"/>
              <a:t> скрам-мастера </a:t>
            </a:r>
            <a:r>
              <a:rPr lang="ru-RU" b="1" dirty="0"/>
              <a:t>уменьшается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убеждается в том, что все </a:t>
            </a:r>
            <a:r>
              <a:rPr lang="ru-RU" b="1" dirty="0"/>
              <a:t>события </a:t>
            </a:r>
            <a:r>
              <a:rPr lang="en" b="1" dirty="0"/>
              <a:t>Scrum</a:t>
            </a:r>
            <a:r>
              <a:rPr lang="ru-RU" b="1" dirty="0"/>
              <a:t>:</a:t>
            </a:r>
            <a:r>
              <a:rPr lang="en" dirty="0"/>
              <a:t>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835646"/>
          </a:xfrm>
        </p:spPr>
        <p:txBody>
          <a:bodyPr>
            <a:normAutofit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257"/>
            <a:ext cx="10515600" cy="4918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Помогает внедрять скрам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Отвечает за процесс (как)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Учитель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Наставник </a:t>
            </a:r>
            <a:r>
              <a:rPr lang="en-US" sz="2400" dirty="0"/>
              <a:t>/ </a:t>
            </a:r>
            <a:r>
              <a:rPr lang="ru-RU" sz="2400" dirty="0"/>
              <a:t>коуч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Модератор (на всех встречах)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Сторожевой пёс (бдит соблюдение процессов)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Защитник (команды)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Устраняет помехи (для команды)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E081-AB6A-C7C3-8EBA-4960476A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56" y="1258257"/>
            <a:ext cx="4746944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4"/>
          <a:stretch/>
        </p:blipFill>
        <p:spPr>
          <a:xfrm>
            <a:off x="8122024" y="0"/>
            <a:ext cx="4069976" cy="26041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Разработка ведётся </a:t>
            </a:r>
            <a:r>
              <a:rPr lang="ru-RU" b="1" dirty="0"/>
              <a:t>итерациями</a:t>
            </a:r>
            <a:r>
              <a:rPr lang="ru-RU" dirty="0"/>
              <a:t>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pPr>
              <a:lnSpc>
                <a:spcPct val="100000"/>
              </a:lnSpc>
            </a:pPr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51" y="-113481"/>
            <a:ext cx="3014949" cy="15074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94"/>
            <a:ext cx="10515600" cy="542717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ru-RU" b="1" dirty="0"/>
              <a:t>В конце</a:t>
            </a:r>
            <a:r>
              <a:rPr lang="ru-RU" dirty="0"/>
              <a:t> каждой итерации (спринта) </a:t>
            </a:r>
            <a:r>
              <a:rPr lang="ru-RU" b="1" dirty="0"/>
              <a:t>демонстрируется</a:t>
            </a:r>
            <a:r>
              <a:rPr lang="ru-RU" dirty="0"/>
              <a:t> полностью </a:t>
            </a:r>
            <a:r>
              <a:rPr lang="ru-RU" b="1" dirty="0"/>
              <a:t>доделанная</a:t>
            </a:r>
            <a:r>
              <a:rPr lang="ru-RU" dirty="0"/>
              <a:t> за итерацию </a:t>
            </a:r>
            <a:r>
              <a:rPr lang="ru-RU" b="1" dirty="0"/>
              <a:t>функциональность</a:t>
            </a:r>
            <a:r>
              <a:rPr lang="ru-RU" dirty="0"/>
              <a:t>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pPr>
              <a:lnSpc>
                <a:spcPct val="110000"/>
              </a:lnSpc>
            </a:pPr>
            <a:r>
              <a:rPr lang="ru-RU" dirty="0"/>
              <a:t>Длина итерации — от 1 до 4 недель. Типичная длина итерации — </a:t>
            </a:r>
            <a:r>
              <a:rPr lang="ru-RU" b="1" dirty="0"/>
              <a:t>2 недели</a:t>
            </a:r>
            <a:r>
              <a:rPr lang="ru-RU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/>
              <a:t>Длина итерации должна быть достаточно длинной, чтобы </a:t>
            </a:r>
            <a:r>
              <a:rPr lang="ru-RU" b="1" dirty="0"/>
              <a:t>успеть выпустить инкремент</a:t>
            </a:r>
            <a:r>
              <a:rPr lang="ru-RU" dirty="0"/>
              <a:t> </a:t>
            </a:r>
            <a:r>
              <a:rPr lang="ru-RU" b="1" dirty="0"/>
              <a:t>продукта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Может использоваться не только для разработки ПО, но и </a:t>
            </a:r>
            <a:r>
              <a:rPr lang="en-US" dirty="0"/>
              <a:t>hardware</a:t>
            </a:r>
          </a:p>
          <a:p>
            <a:pPr>
              <a:lnSpc>
                <a:spcPct val="110000"/>
              </a:lnSpc>
            </a:pPr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pPr>
              <a:lnSpc>
                <a:spcPct val="110000"/>
              </a:lnSpc>
            </a:pPr>
            <a:r>
              <a:rPr lang="ru-RU" dirty="0"/>
              <a:t>На демо: </a:t>
            </a:r>
            <a:r>
              <a:rPr lang="ru-RU" b="1" dirty="0"/>
              <a:t>заказчики смотрят на результаты</a:t>
            </a:r>
            <a:r>
              <a:rPr lang="ru-RU" dirty="0"/>
              <a:t> работы.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Все </a:t>
            </a:r>
            <a:r>
              <a:rPr lang="ru-RU" b="1" dirty="0"/>
              <a:t>предложения по улучшению</a:t>
            </a:r>
            <a:r>
              <a:rPr lang="ru-RU" dirty="0"/>
              <a:t> планируются на последующие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17"/>
            <a:ext cx="10515600" cy="804407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136073"/>
            <a:ext cx="11388436" cy="2725921"/>
          </a:xfrm>
        </p:spPr>
        <p:txBody>
          <a:bodyPr>
            <a:normAutofit fontScale="70000" lnSpcReduction="20000"/>
          </a:bodyPr>
          <a:lstStyle/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кафе для туристов</a:t>
            </a:r>
            <a:r>
              <a:rPr lang="ru-RU" dirty="0"/>
              <a:t> на популярном туристическом маршруте</a:t>
            </a:r>
          </a:p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приют для кошек</a:t>
            </a:r>
          </a:p>
          <a:p>
            <a:pPr marL="252000" indent="-252000">
              <a:lnSpc>
                <a:spcPct val="120000"/>
              </a:lnSpc>
            </a:pPr>
            <a:r>
              <a:rPr lang="ru-RU" b="1" dirty="0"/>
              <a:t>Голодный муж</a:t>
            </a:r>
            <a:r>
              <a:rPr lang="ru-RU" dirty="0"/>
              <a:t> приходит с работы, и его надо накормить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тестового экзамена по билетам ПДД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4285167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«</a:t>
            </a:r>
            <a:r>
              <a:rPr lang="ru-RU" sz="2000" dirty="0"/>
              <a:t>Какую ценность я принесу в этот спринт?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19150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5" y="908539"/>
            <a:ext cx="11159169" cy="58774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Первым спринтом обычно «</a:t>
            </a:r>
            <a:r>
              <a:rPr lang="ru-RU" b="1" dirty="0"/>
              <a:t>дизайн-спринт</a:t>
            </a:r>
            <a:r>
              <a:rPr lang="ru-RU" dirty="0"/>
              <a:t>»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Изучаем рынок, предметную область, проводим исследования, рисуем макеты, разрабатываем архитектуру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конце каждой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Должно быть что показать заказчику в конце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Фичи</a:t>
            </a:r>
            <a:r>
              <a:rPr lang="ru-RU" dirty="0"/>
              <a:t>, которые </a:t>
            </a:r>
            <a:r>
              <a:rPr lang="ru-RU" b="1" dirty="0"/>
              <a:t>начинаются</a:t>
            </a:r>
            <a:r>
              <a:rPr lang="ru-RU" dirty="0"/>
              <a:t> в эту итерацию, в ней же </a:t>
            </a:r>
            <a:r>
              <a:rPr lang="ru-RU" b="1" dirty="0"/>
              <a:t>и доделываются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Разработка фичи включает тестирование и исправление найденных багов, «</a:t>
            </a:r>
            <a:r>
              <a:rPr lang="ru-RU" b="1" dirty="0"/>
              <a:t>от и до</a:t>
            </a:r>
            <a:r>
              <a:rPr lang="ru-RU" dirty="0"/>
              <a:t>»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Команда </a:t>
            </a:r>
            <a:r>
              <a:rPr lang="ru-RU" b="1" dirty="0"/>
              <a:t>соблюдает приоритеты фич</a:t>
            </a:r>
            <a:r>
              <a:rPr lang="ru-RU" dirty="0"/>
              <a:t>, установленные </a:t>
            </a:r>
            <a:r>
              <a:rPr lang="en-US" dirty="0"/>
              <a:t>PO</a:t>
            </a:r>
            <a:endParaRPr lang="ru-RU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Для каждой фичи</a:t>
            </a:r>
            <a:r>
              <a:rPr lang="ru-RU" dirty="0"/>
              <a:t> команда знает, </a:t>
            </a:r>
            <a:r>
              <a:rPr lang="ru-RU" b="1" dirty="0"/>
              <a:t>как и от кого получить</a:t>
            </a:r>
            <a:r>
              <a:rPr lang="ru-RU" dirty="0"/>
              <a:t> необходимую дополнительную </a:t>
            </a:r>
            <a:r>
              <a:rPr lang="ru-RU" b="1" dirty="0"/>
              <a:t>информацию</a:t>
            </a:r>
            <a:r>
              <a:rPr lang="ru-RU" dirty="0"/>
              <a:t> в случае необходимости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Проблемы обнаруживаются быстро и обсуждаются командой сразу же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Длина итерации не меняется после каждой итерации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Вся незапланированная работа учитывается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995989"/>
            <a:ext cx="9614584" cy="46580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Команда </a:t>
            </a:r>
            <a:r>
              <a:rPr lang="ru-RU" b="1" dirty="0"/>
              <a:t>декомпозирует фичи на технические задачи</a:t>
            </a:r>
            <a:r>
              <a:rPr lang="ru-RU" dirty="0"/>
              <a:t> и совместно </a:t>
            </a:r>
            <a:r>
              <a:rPr lang="ru-RU" b="1" dirty="0"/>
              <a:t>оценивает</a:t>
            </a:r>
            <a:r>
              <a:rPr lang="ru-RU" dirty="0"/>
              <a:t> их.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Декомпозиция задачи должна быть </a:t>
            </a:r>
            <a:r>
              <a:rPr lang="ru-RU" sz="2600" b="1" dirty="0"/>
              <a:t>достаточно детальной</a:t>
            </a:r>
            <a:r>
              <a:rPr lang="ru-RU" sz="2600" dirty="0"/>
              <a:t>.</a:t>
            </a:r>
            <a:br>
              <a:rPr lang="ru-RU" sz="2600" dirty="0"/>
            </a:br>
            <a:r>
              <a:rPr lang="ru-RU" sz="2600" dirty="0"/>
              <a:t>Для двухнедельной итерации рекомендованная </a:t>
            </a:r>
            <a:r>
              <a:rPr lang="ru-RU" sz="2600" b="1" dirty="0"/>
              <a:t>длительность технической задачи</a:t>
            </a:r>
            <a:r>
              <a:rPr lang="ru-RU" sz="2600" dirty="0"/>
              <a:t> – </a:t>
            </a:r>
            <a:r>
              <a:rPr lang="ru-RU" sz="2600" b="1" dirty="0"/>
              <a:t>порядка дня</a:t>
            </a:r>
            <a:r>
              <a:rPr lang="ru-RU" sz="2600" dirty="0"/>
              <a:t> (не более двух дней)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Planning poker</a:t>
            </a:r>
            <a:r>
              <a:rPr lang="ru-RU" sz="2600" dirty="0"/>
              <a:t>;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Стоимость </a:t>
            </a:r>
            <a:r>
              <a:rPr lang="en-US" sz="2600" dirty="0"/>
              <a:t>user story</a:t>
            </a:r>
            <a:r>
              <a:rPr lang="ru-RU" sz="2600" dirty="0"/>
              <a:t> = сумма стоимости тех. задач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Итоговый </a:t>
            </a:r>
            <a:r>
              <a:rPr lang="ru-RU" b="1" dirty="0"/>
              <a:t>план</a:t>
            </a:r>
            <a:r>
              <a:rPr lang="ru-RU" dirty="0"/>
              <a:t> </a:t>
            </a:r>
            <a:r>
              <a:rPr lang="ru-RU" b="1" dirty="0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sz="2600" dirty="0"/>
              <a:t>Для таймбоксинга спринта используется </a:t>
            </a:r>
            <a:r>
              <a:rPr lang="ru-RU" sz="2600" b="1" dirty="0"/>
              <a:t>Скорость</a:t>
            </a:r>
            <a:r>
              <a:rPr lang="ru-RU" sz="2600" dirty="0"/>
              <a:t> (</a:t>
            </a:r>
            <a:r>
              <a:rPr lang="en-US" sz="2600" dirty="0"/>
              <a:t>Velocity) </a:t>
            </a:r>
            <a:r>
              <a:rPr lang="ru-RU" sz="2600" b="1" dirty="0"/>
              <a:t>команды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Например, всего за спринт мы успеваем сделать 100 </a:t>
            </a:r>
            <a:r>
              <a:rPr lang="en-US" sz="2600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sz="2600" dirty="0"/>
              <a:t>, </a:t>
            </a:r>
            <a:r>
              <a:rPr lang="ru-RU" sz="2600" dirty="0"/>
              <a:t>значит берём не больше</a:t>
            </a:r>
            <a:endParaRPr lang="en-US" sz="2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Story Point — </a:t>
            </a:r>
            <a:r>
              <a:rPr lang="ru-RU" dirty="0"/>
              <a:t>ваша собственная единица измерения, у разных команд </a:t>
            </a:r>
            <a:r>
              <a:rPr lang="en-US" dirty="0"/>
              <a:t>SP </a:t>
            </a:r>
            <a:r>
              <a:rPr lang="ru-RU" dirty="0"/>
              <a:t>разные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Определяемся каким будет </a:t>
            </a:r>
            <a:r>
              <a:rPr lang="en-US" dirty="0"/>
              <a:t>SP </a:t>
            </a:r>
            <a:r>
              <a:rPr lang="ru-RU" dirty="0"/>
              <a:t>для нас. Например, форма регистрации стоит 10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Решаем навскидку, сколько </a:t>
            </a:r>
            <a:r>
              <a:rPr lang="en-US" dirty="0"/>
              <a:t>SP </a:t>
            </a:r>
            <a:r>
              <a:rPr lang="ru-RU" dirty="0"/>
              <a:t>вы готовы сделать за 1 спринт</a:t>
            </a:r>
          </a:p>
          <a:p>
            <a:pPr>
              <a:lnSpc>
                <a:spcPct val="120000"/>
              </a:lnSpc>
            </a:pPr>
            <a:r>
              <a:rPr lang="ru-RU" dirty="0"/>
              <a:t>Декомпозировать </a:t>
            </a:r>
            <a:r>
              <a:rPr lang="en" dirty="0"/>
              <a:t>user story </a:t>
            </a:r>
            <a:r>
              <a:rPr lang="ru-RU" dirty="0"/>
              <a:t>на технические задачи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Каждая задача оценивается отдельно с помощью</a:t>
            </a:r>
            <a:br>
              <a:rPr lang="ru-RU" dirty="0"/>
            </a:br>
            <a:r>
              <a:rPr lang="en-US" dirty="0"/>
              <a:t>Planning poker: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Каждый оценивает задачу в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Вскрываемся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Члены команд с наименьшей и наибольшей оценкой высказываются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Переголосовываем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913378"/>
            <a:ext cx="11340059" cy="39479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pPr>
              <a:lnSpc>
                <a:spcPct val="120000"/>
              </a:lnSpc>
            </a:pPr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технические задачи имеют оценки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члены команды согласны с тем, что план может быть выполнен за итерацию,</a:t>
            </a:r>
            <a:br>
              <a:rPr lang="ru-RU" dirty="0"/>
            </a:br>
            <a:r>
              <a:rPr lang="ru-RU" dirty="0"/>
              <a:t>команда обязуется выполнить план итерации</a:t>
            </a:r>
            <a:r>
              <a:rPr lang="en-US" dirty="0"/>
              <a:t> (commitment)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Каждая фича имеет приоритет внутри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/>
              <a:t>Product Owner </a:t>
            </a:r>
            <a:r>
              <a:rPr lang="ru-RU" sz="2400" dirty="0"/>
              <a:t>предлагает, как можно повысить ценность и практичность продукта в текущем </a:t>
            </a:r>
            <a:r>
              <a:rPr lang="en" sz="2400" dirty="0"/>
              <a:t>Sprint.</a:t>
            </a:r>
            <a:br>
              <a:rPr lang="ru-RU" sz="2400" dirty="0"/>
            </a:br>
            <a:r>
              <a:rPr lang="ru-RU" sz="2400" dirty="0"/>
              <a:t>Затем вся </a:t>
            </a:r>
            <a:r>
              <a:rPr lang="en" sz="2400" dirty="0"/>
              <a:t>Scrum Team </a:t>
            </a:r>
            <a:r>
              <a:rPr lang="ru-RU" sz="2400" dirty="0"/>
              <a:t>совместно определяет </a:t>
            </a:r>
            <a:r>
              <a:rPr lang="ru-RU" sz="2400" b="1" dirty="0"/>
              <a:t>цель спринта</a:t>
            </a:r>
            <a:r>
              <a:rPr lang="en-US" sz="2400" dirty="0"/>
              <a:t> </a:t>
            </a:r>
            <a:r>
              <a:rPr lang="en" sz="2400" dirty="0"/>
              <a:t>Sprint Goal, </a:t>
            </a:r>
            <a:r>
              <a:rPr lang="ru-RU" sz="2400" dirty="0"/>
              <a:t>которая объясняет, почему </a:t>
            </a:r>
            <a:r>
              <a:rPr lang="en" sz="2400" dirty="0"/>
              <a:t>Sprint</a:t>
            </a:r>
            <a:r>
              <a:rPr lang="ru-RU" sz="2400" dirty="0"/>
              <a:t> ценен для заинтересованных лиц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/>
              <a:t>Developers </a:t>
            </a:r>
            <a:r>
              <a:rPr lang="ru-RU" sz="2400" dirty="0"/>
              <a:t>обсуждают с </a:t>
            </a:r>
            <a:r>
              <a:rPr lang="en" sz="2400" dirty="0"/>
              <a:t>Product Owner, </a:t>
            </a:r>
            <a:r>
              <a:rPr lang="ru-RU" sz="2400" dirty="0"/>
              <a:t>какие элементы </a:t>
            </a:r>
            <a:r>
              <a:rPr lang="en" sz="2400" dirty="0"/>
              <a:t>Product Backlog </a:t>
            </a:r>
            <a:r>
              <a:rPr lang="ru-RU" sz="2400" dirty="0"/>
              <a:t>выбрать для включения в текущий </a:t>
            </a:r>
            <a:r>
              <a:rPr lang="en" sz="2400" dirty="0"/>
              <a:t>Sprint. </a:t>
            </a:r>
            <a:r>
              <a:rPr lang="ru-RU" sz="2400" dirty="0"/>
              <a:t>Предварительно проводят оценку трудоёмкости в </a:t>
            </a:r>
            <a:r>
              <a:rPr lang="en-US" sz="2400" dirty="0"/>
              <a:t>Story points</a:t>
            </a:r>
            <a:r>
              <a:rPr lang="ru-RU" sz="2400" dirty="0"/>
              <a:t> с помощью </a:t>
            </a:r>
            <a:r>
              <a:rPr lang="en-US" sz="2400" dirty="0"/>
              <a:t>Planning Poker.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/>
              <a:t>Developers </a:t>
            </a:r>
            <a:r>
              <a:rPr lang="ru-RU" sz="2400" dirty="0"/>
              <a:t>для каждого выбранного элемента </a:t>
            </a:r>
            <a:r>
              <a:rPr lang="en" sz="2400" dirty="0"/>
              <a:t>Product Backlog </a:t>
            </a:r>
            <a:r>
              <a:rPr lang="ru-RU" sz="2400" dirty="0"/>
              <a:t>планируют работу, необходимую для создания </a:t>
            </a:r>
            <a:r>
              <a:rPr lang="en" sz="2400" dirty="0"/>
              <a:t>Increment</a:t>
            </a:r>
            <a:r>
              <a:rPr lang="ru-RU" sz="2400" dirty="0"/>
              <a:t>. Это делается путем декомпозиции элементов </a:t>
            </a:r>
            <a:r>
              <a:rPr lang="en" sz="2400" dirty="0"/>
              <a:t>Product Backlog </a:t>
            </a:r>
            <a:r>
              <a:rPr lang="ru-RU" sz="2400" dirty="0"/>
              <a:t>на более мелкие задачи продолжительностью не более одного дня.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лучшего понимания пользователей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ADB6-54A0-660A-7C71-487BD653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58" y="1050310"/>
            <a:ext cx="7920942" cy="58076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5FE86-6941-88F1-45AA-5F69F8C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15748"/>
            <a:ext cx="10515600" cy="761310"/>
          </a:xfrm>
        </p:spPr>
        <p:txBody>
          <a:bodyPr/>
          <a:lstStyle/>
          <a:p>
            <a:r>
              <a:rPr lang="ru-RU" dirty="0"/>
              <a:t>Пользовательские истории /</a:t>
            </a:r>
            <a:r>
              <a:rPr lang="en-US" dirty="0"/>
              <a:t> 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0FE4F-44DC-7824-D017-DB0AA62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9" y="1253331"/>
            <a:ext cx="3667539" cy="53889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User Story </a:t>
            </a:r>
            <a:r>
              <a:rPr lang="en" sz="2000" dirty="0"/>
              <a:t>— </a:t>
            </a:r>
            <a:r>
              <a:rPr lang="ru-RU" sz="2000" dirty="0"/>
              <a:t>это ответы на 3 вопроса, связанные в одно предложение: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 это за пользователь?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Какое действие он хочет выполнить в продукте или какой результат от продукта хочет получить?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Зачем это ему?</a:t>
            </a:r>
          </a:p>
        </p:txBody>
      </p:sp>
    </p:spTree>
    <p:extLst>
      <p:ext uri="{BB962C8B-B14F-4D97-AF65-F5344CB8AC3E}">
        <p14:creationId xmlns:p14="http://schemas.microsoft.com/office/powerpoint/2010/main" val="387859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524786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 хочу войти в личный кабинет, чтобы войти в личный кабинет»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Пример про торт:</a:t>
            </a:r>
            <a:endParaRPr lang="ru-RU" sz="2000" strike="sngStrike" dirty="0"/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пользователь, хочу съесть торт, чтобы съесть торт»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хочу что-нибудь поесть, потому что очень голоден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можно быстрее /</a:t>
            </a:r>
            <a:r>
              <a:rPr lang="en-US" sz="1800" dirty="0"/>
              <a:t> </a:t>
            </a:r>
            <a:r>
              <a:rPr lang="ru-RU" sz="1800" dirty="0"/>
              <a:t>проще можно удовлетворить эту потребность?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пока нарезать салат и отварить сосиски?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который уже немного поел, хочу съесть какой-то десерт, чтобы насладиться вкусом и выйти из за стола довольным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Кнопочное мышление</a:t>
            </a:r>
            <a:r>
              <a:rPr lang="en-US" sz="2000" b="1" dirty="0"/>
              <a:t>» — </a:t>
            </a:r>
            <a:r>
              <a:rPr lang="ru-RU" sz="2000" b="1" dirty="0"/>
              <a:t>плохо!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Я как клиент банка хочу кнопку для просмотра трат за месяц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клиент банка хочу иметь возможность контролировать свои траты в течение месяца, чтобы не выйти за лимиты и не выйти за рамки бюджета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097" y="284922"/>
            <a:ext cx="9859618" cy="921025"/>
          </a:xfrm>
        </p:spPr>
        <p:txBody>
          <a:bodyPr>
            <a:normAutofit/>
          </a:bodyPr>
          <a:lstStyle/>
          <a:p>
            <a:r>
              <a:rPr lang="en-US" dirty="0"/>
              <a:t>User Story: </a:t>
            </a:r>
            <a:r>
              <a:rPr lang="ru-RU" dirty="0"/>
              <a:t>объединение, разбиение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097" y="1391478"/>
            <a:ext cx="6414052" cy="5181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ru-RU" b="0" dirty="0"/>
              <a:t>Если история слишком велика, то ее следует разбить на меньшие части. 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Если история слишком мала, ее следует объединить с другими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0" dirty="0"/>
              <a:t>История «Пользователи могут безопасно переводить деньги на свой счет, со своего счета или с одного счета на другой» может быть разбита на истории: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войти в систему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выйти из системы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положить деньги на свой счет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снять деньги со своего счета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перевести деньги с любого из своих счетов на другой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04F50A-9047-F736-1346-2F767468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66" y="1258955"/>
            <a:ext cx="5068956" cy="32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20" y="0"/>
            <a:ext cx="2875280" cy="23024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61736"/>
            <a:ext cx="10515600" cy="504991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30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4"/>
            <a:ext cx="7119762" cy="52638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pPr>
              <a:lnSpc>
                <a:spcPct val="120000"/>
              </a:lnSpc>
            </a:pPr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pPr>
              <a:lnSpc>
                <a:spcPct val="120000"/>
              </a:lnSpc>
            </a:pPr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pPr>
              <a:lnSpc>
                <a:spcPct val="120000"/>
              </a:lnSpc>
            </a:pPr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Скрам-мастер не раздаёт задачи!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1E45FD-7EE0-B661-AA26-284EDE6A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62" y="1940560"/>
            <a:ext cx="4234038" cy="34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  <a:br>
              <a:rPr lang="ru-RU" sz="1800" dirty="0"/>
            </a:br>
            <a:r>
              <a:rPr lang="ru-RU" sz="1600" dirty="0"/>
              <a:t>обязательное присутствие членов команды на общих встречах (на практических занятиях)!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93" y="4185920"/>
            <a:ext cx="3058607" cy="26720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1" y="222886"/>
            <a:ext cx="10515600" cy="854074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239520"/>
            <a:ext cx="10515600" cy="53955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Цель демо — </a:t>
            </a:r>
            <a:r>
              <a:rPr lang="ru-RU" b="1" dirty="0"/>
              <a:t>показать сделанное за спринт</a:t>
            </a:r>
            <a:r>
              <a:rPr lang="ru-RU" dirty="0"/>
              <a:t>,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pPr>
              <a:lnSpc>
                <a:spcPct val="110000"/>
              </a:lnSpc>
            </a:pPr>
            <a:r>
              <a:rPr lang="ru-RU" dirty="0"/>
              <a:t>Показываются </a:t>
            </a:r>
            <a:r>
              <a:rPr lang="ru-RU" b="1" dirty="0"/>
              <a:t>только сделанные фичи</a:t>
            </a:r>
            <a:br>
              <a:rPr lang="ru-RU" b="1" dirty="0"/>
            </a:br>
            <a:r>
              <a:rPr lang="ru-RU" dirty="0"/>
              <a:t>(не доделанные — не показываются)</a:t>
            </a:r>
          </a:p>
          <a:p>
            <a:pPr>
              <a:lnSpc>
                <a:spcPct val="110000"/>
              </a:lnSpc>
            </a:pPr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pPr>
              <a:lnSpc>
                <a:spcPct val="110000"/>
              </a:lnSpc>
            </a:pPr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pPr>
              <a:lnSpc>
                <a:spcPct val="110000"/>
              </a:lnSpc>
            </a:pPr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</a:t>
            </a:r>
            <a:br>
              <a:rPr lang="ru-RU" dirty="0"/>
            </a:br>
            <a:r>
              <a:rPr lang="ru-RU" dirty="0"/>
              <a:t>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144750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40"/>
            <a:ext cx="10808114" cy="888378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178560"/>
            <a:ext cx="9426354" cy="558469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Что пошло не так и что можно с этим сделать?</a:t>
            </a:r>
          </a:p>
          <a:p>
            <a:pPr>
              <a:lnSpc>
                <a:spcPct val="120000"/>
              </a:lnSpc>
            </a:pPr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что прошло хорошо</a:t>
            </a:r>
            <a:r>
              <a:rPr lang="ru-RU" dirty="0"/>
              <a:t> во время </a:t>
            </a:r>
            <a:r>
              <a:rPr lang="en" dirty="0"/>
              <a:t>Sprint,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b="1" dirty="0"/>
              <a:t>с какими проблемами </a:t>
            </a:r>
            <a:r>
              <a:rPr lang="ru-RU" dirty="0"/>
              <a:t>они</a:t>
            </a:r>
            <a:r>
              <a:rPr lang="en-US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как </a:t>
            </a:r>
            <a:r>
              <a:rPr lang="ru-RU" dirty="0"/>
              <a:t>эти </a:t>
            </a:r>
            <a:r>
              <a:rPr lang="ru-RU" b="1" dirty="0"/>
              <a:t>проблемы </a:t>
            </a:r>
            <a:r>
              <a:rPr lang="ru-RU" dirty="0"/>
              <a:t>можно</a:t>
            </a:r>
            <a:r>
              <a:rPr lang="ru-RU" b="1" dirty="0"/>
              <a:t> решить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b="1" dirty="0"/>
              <a:t>определяет наиболее полезные изменения </a:t>
            </a:r>
            <a:r>
              <a:rPr lang="ru-RU" dirty="0"/>
              <a:t>для повышения эффективности.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046"/>
            <a:ext cx="10515600" cy="492287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Все должны иметь доступ к артефактам.</a:t>
            </a:r>
          </a:p>
          <a:p>
            <a:pPr>
              <a:lnSpc>
                <a:spcPct val="110000"/>
              </a:lnSpc>
            </a:pPr>
            <a:r>
              <a:rPr lang="en" dirty="0"/>
              <a:t>Product Vision</a:t>
            </a:r>
          </a:p>
          <a:p>
            <a:pPr>
              <a:lnSpc>
                <a:spcPct val="110000"/>
              </a:lnSpc>
            </a:pPr>
            <a:r>
              <a:rPr lang="en" dirty="0"/>
              <a:t>Product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dirty="0"/>
              <a:t>Sprint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pPr>
              <a:lnSpc>
                <a:spcPct val="110000"/>
              </a:lnSpc>
            </a:pPr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pPr>
              <a:lnSpc>
                <a:spcPct val="110000"/>
              </a:lnSpc>
            </a:pPr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pPr>
              <a:lnSpc>
                <a:spcPct val="110000"/>
              </a:lnSpc>
            </a:pPr>
            <a:r>
              <a:rPr lang="ru-RU" dirty="0"/>
              <a:t>фичи (пользовательские истории, эпики, запросы на изменения)</a:t>
            </a:r>
          </a:p>
          <a:p>
            <a:pPr>
              <a:lnSpc>
                <a:spcPct val="110000"/>
              </a:lnSpc>
            </a:pPr>
            <a:r>
              <a:rPr lang="ru-RU" dirty="0"/>
              <a:t>баги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технический долг, технические истории</a:t>
            </a:r>
          </a:p>
          <a:p>
            <a:pPr>
              <a:lnSpc>
                <a:spcPct val="110000"/>
              </a:lnSpc>
            </a:pPr>
            <a:r>
              <a:rPr lang="ru-RU" dirty="0"/>
              <a:t>задачи, важные для команды, например </a:t>
            </a:r>
            <a:r>
              <a:rPr lang="en-US" dirty="0"/>
              <a:t>«</a:t>
            </a:r>
            <a:r>
              <a:rPr lang="ru-RU" dirty="0"/>
              <a:t>провести тренинг</a:t>
            </a:r>
            <a:r>
              <a:rPr lang="en-US" dirty="0"/>
              <a:t>»</a:t>
            </a:r>
            <a:r>
              <a:rPr lang="ru-RU" dirty="0"/>
              <a:t>, </a:t>
            </a:r>
            <a:r>
              <a:rPr lang="en-US" dirty="0"/>
              <a:t>«</a:t>
            </a:r>
            <a:r>
              <a:rPr lang="ru-RU" dirty="0"/>
              <a:t>добавить памяти на машины</a:t>
            </a:r>
            <a:r>
              <a:rPr lang="en-US" dirty="0"/>
              <a:t>»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содержит фичи (</a:t>
            </a:r>
            <a:r>
              <a:rPr lang="en" sz="2400" dirty="0"/>
              <a:t>user story), </a:t>
            </a:r>
            <a:r>
              <a:rPr lang="ru-RU" sz="2400" dirty="0"/>
              <a:t>а не технические задачи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виден каждому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обновляется перед планированием спринта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управляет и координирует </a:t>
            </a:r>
            <a:r>
              <a:rPr lang="en" sz="2400" dirty="0"/>
              <a:t>backlog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0" b="7823"/>
          <a:stretch/>
        </p:blipFill>
        <p:spPr>
          <a:xfrm>
            <a:off x="6835589" y="4142092"/>
            <a:ext cx="5356411" cy="25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148316"/>
            <a:ext cx="10515600" cy="561604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Функция набора и отправки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буквенно-цифровую экранную клавиатуру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выбора получателя из списка контактов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Просмотр входящих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прокрутки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Реализовать поддержку свайпа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Поиск сообщений по тексту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Мини-поисковый движок на основе нейросетей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Звонки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…</a:t>
            </a:r>
          </a:p>
          <a:p>
            <a:pPr lvl="2">
              <a:lnSpc>
                <a:spcPct val="120000"/>
              </a:lnSpc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ru-RU" dirty="0"/>
              <a:t>Поддержка устанавливаемых приложений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Возможность установки приложения из магазина приложений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855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</a:t>
            </a:r>
            <a:r>
              <a:rPr lang="en-US" dirty="0"/>
              <a:t>epic / user-story</a:t>
            </a:r>
            <a:br>
              <a:rPr lang="en-US" dirty="0"/>
            </a:b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 (</a:t>
            </a:r>
            <a:r>
              <a:rPr lang="en-US" dirty="0"/>
              <a:t>wizard </a:t>
            </a:r>
            <a:r>
              <a:rPr lang="ru-RU" dirty="0"/>
              <a:t>заказа)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«Я как пользователь хочу просмотреть список товаров, чтобы выбрать для себя интересующий товар»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Управление корзиной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Ввод адреса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Выбор способа доставки</a:t>
            </a:r>
          </a:p>
          <a:p>
            <a:pPr>
              <a:lnSpc>
                <a:spcPct val="110000"/>
              </a:lnSpc>
            </a:pPr>
            <a:r>
              <a:rPr lang="ru-RU" dirty="0"/>
              <a:t>Админка (</a:t>
            </a:r>
            <a:r>
              <a:rPr lang="en-US" dirty="0"/>
              <a:t>backoffice</a:t>
            </a:r>
            <a:r>
              <a:rPr lang="ru-RU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Просмотр списка заказов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Изменение статуса заказа</a:t>
            </a:r>
          </a:p>
          <a:p>
            <a:pPr>
              <a:lnSpc>
                <a:spcPct val="110000"/>
              </a:lnSpc>
            </a:pPr>
            <a:r>
              <a:rPr lang="ru-RU" dirty="0"/>
              <a:t>Каталог товаров на сайте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категорий товаров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товаров в категории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422400"/>
            <a:ext cx="7045960" cy="5181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до состояния готовности в течение одного спринта</a:t>
            </a:r>
            <a:r>
              <a:rPr lang="en" dirty="0"/>
              <a:t>, </a:t>
            </a:r>
            <a:r>
              <a:rPr lang="ru-RU" dirty="0"/>
              <a:t>считаются </a:t>
            </a:r>
            <a:r>
              <a:rPr lang="ru-RU" b="1" dirty="0"/>
              <a:t>готовыми</a:t>
            </a:r>
            <a:r>
              <a:rPr lang="ru-RU" dirty="0"/>
              <a:t> для взятия в спринт</a:t>
            </a:r>
            <a:r>
              <a:rPr lang="en" dirty="0"/>
              <a:t> </a:t>
            </a:r>
            <a:r>
              <a:rPr lang="ru-RU" dirty="0"/>
              <a:t>в ходе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pPr>
              <a:lnSpc>
                <a:spcPct val="120000"/>
              </a:lnSpc>
            </a:pPr>
            <a:r>
              <a:rPr lang="en" dirty="0"/>
              <a:t>Product Owner </a:t>
            </a:r>
            <a:r>
              <a:rPr lang="ru-RU" dirty="0"/>
              <a:t>помогает команде понять элементы и обсуждая компромиссы.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FE93-7F4C-E498-94E3-3E2E8343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13" y="1379220"/>
            <a:ext cx="4634687" cy="39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3800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ru-RU" b="1" dirty="0"/>
              <a:t>цели спринта</a:t>
            </a:r>
            <a:r>
              <a:rPr lang="en" b="1" dirty="0"/>
              <a:t>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элементов </a:t>
            </a:r>
            <a:r>
              <a:rPr lang="en" b="1" dirty="0"/>
              <a:t>Sprint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(набора технических задач)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Все видят план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Каждая фича на плане декомпозируется в технические задачи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381760"/>
            <a:ext cx="7259320" cy="52730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разработчики</a:t>
            </a:r>
            <a:r>
              <a:rPr lang="en" dirty="0"/>
              <a:t> </a:t>
            </a:r>
            <a:r>
              <a:rPr lang="ru-RU" dirty="0"/>
              <a:t>привержены цели спринта</a:t>
            </a:r>
            <a:r>
              <a:rPr lang="en" dirty="0"/>
              <a:t>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команду</a:t>
            </a:r>
            <a:r>
              <a:rPr lang="en" dirty="0"/>
              <a:t>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</a:t>
            </a:r>
            <a:r>
              <a:rPr lang="en" dirty="0"/>
              <a:t> </a:t>
            </a:r>
            <a:r>
              <a:rPr lang="ru-RU" dirty="0"/>
              <a:t>создается во время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цели спринта</a:t>
            </a:r>
            <a:r>
              <a:rPr lang="en" dirty="0"/>
              <a:t> </a:t>
            </a:r>
            <a:r>
              <a:rPr lang="ru-RU" dirty="0"/>
              <a:t>в ходе работы над задачами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спринта</a:t>
            </a:r>
            <a:r>
              <a:rPr lang="en" dirty="0"/>
              <a:t>, </a:t>
            </a:r>
            <a:r>
              <a:rPr lang="ru-RU" dirty="0"/>
              <a:t>не изменяя цель спринта</a:t>
            </a:r>
            <a:r>
              <a:rPr lang="en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03B676-BE31-CB60-E14A-B2C4AAC2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682750"/>
            <a:ext cx="4559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77" y="404911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7" y="1462580"/>
            <a:ext cx="10515600" cy="47984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pPr>
              <a:lnSpc>
                <a:spcPct val="120000"/>
              </a:lnSpc>
            </a:pPr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</a:t>
            </a:r>
            <a:br>
              <a:rPr lang="ru-RU" dirty="0"/>
            </a:br>
            <a:r>
              <a:rPr lang="ru-RU" dirty="0"/>
              <a:t>единственным моментом для поставки ценности.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</a:t>
            </a:r>
            <a:br>
              <a:rPr lang="ru-RU" dirty="0"/>
            </a:br>
            <a:r>
              <a:rPr lang="ru-RU" dirty="0"/>
              <a:t>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20BDE-38D9-1A70-A480-46BDD360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76" y="4609182"/>
            <a:ext cx="2998424" cy="2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63B3F-467F-499F-5D11-57E55886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готовности</a:t>
            </a:r>
            <a:br>
              <a:rPr lang="ru-RU" dirty="0"/>
            </a:br>
            <a:r>
              <a:rPr lang="en-US" dirty="0"/>
              <a:t>Definition of Done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700426B-EAF5-06FC-FEA6-07420130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Определение готовности (критерии готовности) — это формальное описание состояния инкремента продукта или технических задач</a:t>
            </a:r>
            <a:r>
              <a:rPr lang="en" dirty="0"/>
              <a:t>, </a:t>
            </a:r>
            <a:r>
              <a:rPr lang="ru-RU" dirty="0"/>
              <a:t>при котором они соответствуют требованиям качества, предъявляемым продукту.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</a:t>
            </a:r>
            <a:r>
              <a:rPr lang="en" dirty="0"/>
              <a:t>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Написаны и успешно проходят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Написана краткая справка для пользователя по новым фичам</a:t>
            </a:r>
            <a:endParaRPr lang="en-US" dirty="0"/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Новые классы / таблицы / поля в БД описаны во внутренней системе документации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636673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137684"/>
            <a:ext cx="10758377" cy="535519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pPr>
              <a:lnSpc>
                <a:spcPct val="120000"/>
              </a:lnSpc>
            </a:pPr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Обязательно отмечается ответственный (ответственные).</a:t>
            </a:r>
          </a:p>
          <a:p>
            <a:pPr>
              <a:lnSpc>
                <a:spcPct val="120000"/>
              </a:lnSpc>
            </a:pPr>
            <a:r>
              <a:rPr lang="en" dirty="0"/>
              <a:t>Done</a:t>
            </a:r>
            <a:r>
              <a:rPr lang="ru-RU" dirty="0"/>
              <a:t> — для сделанных задач, готовых к Демо</a:t>
            </a:r>
          </a:p>
          <a:p>
            <a:pPr>
              <a:lnSpc>
                <a:spcPct val="120000"/>
              </a:lnSpc>
            </a:pPr>
            <a:r>
              <a:rPr lang="ru-RU" dirty="0"/>
              <a:t>Любые дополнительные колонки: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Тестирование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review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Написание документации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lnSpc>
                <a:spcPct val="120000"/>
              </a:lnSpc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pPr>
              <a:lnSpc>
                <a:spcPct val="120000"/>
              </a:lnSpc>
            </a:pPr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046" y="4221124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81" y="1254642"/>
            <a:ext cx="10835879" cy="334925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Показывает сколько еще остается сделать.</a:t>
            </a:r>
          </a:p>
          <a:p>
            <a:pPr>
              <a:lnSpc>
                <a:spcPct val="120000"/>
              </a:lnSpc>
            </a:pPr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Вначале итерации эта сумма равна сумме всех оценок всех задач.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pPr>
              <a:lnSpc>
                <a:spcPct val="120000"/>
              </a:lnSpc>
            </a:pPr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масштабирование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Scrum of Scrums</a:t>
            </a:r>
          </a:p>
          <a:p>
            <a:pPr>
              <a:lnSpc>
                <a:spcPct val="100000"/>
              </a:lnSpc>
            </a:pPr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24320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dirty="0"/>
              <a:t>Scrum — </a:t>
            </a:r>
            <a:r>
              <a:rPr lang="ru-RU" dirty="0"/>
              <a:t>это не для всех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79119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не подходит, если: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8" y="482085"/>
            <a:ext cx="5555512" cy="798075"/>
          </a:xfrm>
        </p:spPr>
        <p:txBody>
          <a:bodyPr>
            <a:normAutofit fontScale="90000"/>
          </a:bodyPr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563" y="2099207"/>
            <a:ext cx="5217346" cy="26037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5538006" y="1315484"/>
            <a:ext cx="64750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Долго</a:t>
            </a:r>
            <a:r>
              <a:rPr lang="ru-RU" sz="20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Очень </a:t>
            </a:r>
            <a:r>
              <a:rPr lang="ru-RU" sz="2000" b="1" dirty="0"/>
              <a:t>не любит изменения </a:t>
            </a:r>
            <a:r>
              <a:rPr lang="ru-RU" sz="20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самолётом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</a:t>
            </a:r>
            <a:r>
              <a:rPr lang="en-US" sz="2000" i="1" dirty="0"/>
              <a:t>NASA</a:t>
            </a:r>
            <a:endParaRPr lang="ru-RU" sz="2000" i="1" dirty="0"/>
          </a:p>
          <a:p>
            <a:pPr marL="285750" indent="-285750">
              <a:buFontTx/>
              <a:buChar char="-"/>
            </a:pPr>
            <a:r>
              <a:rPr lang="ru-RU" sz="2000" dirty="0"/>
              <a:t>Большие </a:t>
            </a:r>
            <a:r>
              <a:rPr lang="ru-RU" sz="20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1285875" y="5521958"/>
            <a:ext cx="326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Fix-price</a:t>
            </a:r>
            <a:r>
              <a:rPr lang="en-US" sz="2000" dirty="0"/>
              <a:t> vs </a:t>
            </a:r>
            <a:r>
              <a:rPr lang="en-US" sz="2000" b="1" dirty="0"/>
              <a:t>Time &amp; Material</a:t>
            </a:r>
            <a:br>
              <a:rPr lang="ru-RU" sz="2000" b="1" dirty="0"/>
            </a:br>
            <a:r>
              <a:rPr lang="en-US" sz="2000" dirty="0"/>
              <a:t>FP: Presale </a:t>
            </a:r>
            <a:r>
              <a:rPr lang="ru-RU" sz="2000" dirty="0"/>
              <a:t>по полугода</a:t>
            </a:r>
          </a:p>
        </p:txBody>
      </p:sp>
    </p:spTree>
    <p:extLst>
      <p:ext uri="{BB962C8B-B14F-4D97-AF65-F5344CB8AC3E}">
        <p14:creationId xmlns:p14="http://schemas.microsoft.com/office/powerpoint/2010/main" val="1379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Кеневин (</a:t>
            </a:r>
            <a:r>
              <a:rPr lang="en-US" dirty="0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типов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запутанности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00781" y="587828"/>
            <a:ext cx="2923586" cy="591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мир экспертов</a:t>
            </a:r>
            <a:r>
              <a:rPr lang="en-US" sz="2000" dirty="0"/>
              <a:t>, </a:t>
            </a:r>
            <a:r>
              <a:rPr lang="ru-RU" sz="2000" dirty="0"/>
              <a:t>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6A3F2-850C-3DFC-1CDA-C7197453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/>
          <a:lstStyle/>
          <a:p>
            <a:r>
              <a:rPr lang="en" dirty="0"/>
              <a:t>Cynefin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47A7-A58F-FC38-53EA-584DECC1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030"/>
            <a:ext cx="10725615" cy="553408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В модели «Кеневин» выделено 5 типов систем: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Простая система </a:t>
            </a:r>
            <a:r>
              <a:rPr lang="ru-RU" dirty="0"/>
              <a:t>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Сложная система </a:t>
            </a:r>
            <a:r>
              <a:rPr lang="ru-RU" dirty="0"/>
              <a:t>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Запутанная система </a:t>
            </a:r>
            <a:r>
              <a:rPr lang="ru-RU" dirty="0"/>
              <a:t>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Хаотическая система</a:t>
            </a:r>
            <a:r>
              <a:rPr lang="ru-RU" dirty="0"/>
              <a:t>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Неопределенная, или беспорядочная</a:t>
            </a:r>
            <a:r>
              <a:rPr lang="ru-RU" dirty="0"/>
              <a:t>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603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13971</TotalTime>
  <Words>5419</Words>
  <Application>Microsoft Macintosh PowerPoint</Application>
  <PresentationFormat>Широкоэкранный</PresentationFormat>
  <Paragraphs>505</Paragraphs>
  <Slides>59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Roboto</vt:lpstr>
      <vt:lpstr>Wingdings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Cynefin framework</vt:lpstr>
      <vt:lpstr>Разработка ПО ≠ строительство</vt:lpstr>
      <vt:lpstr>Agile-манифест разработки ПО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Пользовательские истории / User Story</vt:lpstr>
      <vt:lpstr>Хорошие / плохие примеры user story</vt:lpstr>
      <vt:lpstr>User Story: объединение, разбиение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Пример Epic / User story / Тех. задач</vt:lpstr>
      <vt:lpstr>Примеры epic / user-story для интернет-магазина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Definition of Done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156</cp:revision>
  <dcterms:created xsi:type="dcterms:W3CDTF">2022-01-27T15:06:08Z</dcterms:created>
  <dcterms:modified xsi:type="dcterms:W3CDTF">2023-09-13T13:25:45Z</dcterms:modified>
</cp:coreProperties>
</file>